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Futura Ultra-Bold" panose="020B0604020202020204" charset="0"/>
      <p:regular r:id="rId10"/>
    </p:embeddedFont>
    <p:embeddedFont>
      <p:font typeface="League Spartan" panose="020B0604020202020204" charset="0"/>
      <p:regular r:id="rId11"/>
    </p:embeddedFont>
    <p:embeddedFont>
      <p:font typeface="Poppins" panose="00000500000000000000" pitchFamily="2" charset="0"/>
      <p:regular r:id="rId12"/>
    </p:embeddedFont>
    <p:embeddedFont>
      <p:font typeface="Poppins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svg>
</file>

<file path=ppt/media/image33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sv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13560" y="1188075"/>
            <a:ext cx="7174440" cy="9098925"/>
            <a:chOff x="0" y="0"/>
            <a:chExt cx="9565920" cy="12131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65894" cy="12131929"/>
            </a:xfrm>
            <a:custGeom>
              <a:avLst/>
              <a:gdLst/>
              <a:ahLst/>
              <a:cxnLst/>
              <a:rect l="l" t="t" r="r" b="b"/>
              <a:pathLst>
                <a:path w="9565894" h="12131929">
                  <a:moveTo>
                    <a:pt x="0" y="12131929"/>
                  </a:moveTo>
                  <a:lnTo>
                    <a:pt x="9565894" y="12131929"/>
                  </a:lnTo>
                  <a:lnTo>
                    <a:pt x="9565894" y="10708767"/>
                  </a:lnTo>
                  <a:lnTo>
                    <a:pt x="9565894" y="9285605"/>
                  </a:lnTo>
                  <a:lnTo>
                    <a:pt x="9565894" y="7629144"/>
                  </a:lnTo>
                  <a:lnTo>
                    <a:pt x="9565894" y="6206109"/>
                  </a:lnTo>
                  <a:lnTo>
                    <a:pt x="9565894" y="4782947"/>
                  </a:lnTo>
                  <a:lnTo>
                    <a:pt x="4782947" y="0"/>
                  </a:lnTo>
                  <a:lnTo>
                    <a:pt x="0" y="4782947"/>
                  </a:lnTo>
                  <a:lnTo>
                    <a:pt x="0" y="6206109"/>
                  </a:lnTo>
                  <a:lnTo>
                    <a:pt x="0" y="7629144"/>
                  </a:lnTo>
                  <a:lnTo>
                    <a:pt x="0" y="9285605"/>
                  </a:lnTo>
                  <a:lnTo>
                    <a:pt x="0" y="10708767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526340" y="0"/>
            <a:ext cx="7174440" cy="6964251"/>
            <a:chOff x="0" y="0"/>
            <a:chExt cx="9565920" cy="92856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5894" cy="9285605"/>
            </a:xfrm>
            <a:custGeom>
              <a:avLst/>
              <a:gdLst/>
              <a:ahLst/>
              <a:cxnLst/>
              <a:rect l="l" t="t" r="r" b="b"/>
              <a:pathLst>
                <a:path w="9565894" h="9285605">
                  <a:moveTo>
                    <a:pt x="4782947" y="9285605"/>
                  </a:moveTo>
                  <a:lnTo>
                    <a:pt x="9565894" y="4502658"/>
                  </a:lnTo>
                  <a:lnTo>
                    <a:pt x="9565894" y="0"/>
                  </a:lnTo>
                  <a:lnTo>
                    <a:pt x="0" y="0"/>
                  </a:lnTo>
                  <a:lnTo>
                    <a:pt x="0" y="45026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1237181" y="2209800"/>
            <a:ext cx="6927198" cy="6927198"/>
            <a:chOff x="0" y="0"/>
            <a:chExt cx="9236264" cy="92362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236202" cy="9236202"/>
            </a:xfrm>
            <a:custGeom>
              <a:avLst/>
              <a:gdLst/>
              <a:ahLst/>
              <a:cxnLst/>
              <a:rect l="l" t="t" r="r" b="b"/>
              <a:pathLst>
                <a:path w="9236202" h="9236202">
                  <a:moveTo>
                    <a:pt x="0" y="4618101"/>
                  </a:moveTo>
                  <a:lnTo>
                    <a:pt x="4618101" y="0"/>
                  </a:lnTo>
                  <a:lnTo>
                    <a:pt x="9236202" y="4618101"/>
                  </a:lnTo>
                  <a:lnTo>
                    <a:pt x="4618101" y="9236202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53461" y="2926080"/>
            <a:ext cx="5494638" cy="5494638"/>
            <a:chOff x="0" y="0"/>
            <a:chExt cx="7326184" cy="732618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26122" cy="7326122"/>
            </a:xfrm>
            <a:custGeom>
              <a:avLst/>
              <a:gdLst/>
              <a:ahLst/>
              <a:cxnLst/>
              <a:rect l="l" t="t" r="r" b="b"/>
              <a:pathLst>
                <a:path w="7326122" h="7326122">
                  <a:moveTo>
                    <a:pt x="0" y="3663061"/>
                  </a:moveTo>
                  <a:lnTo>
                    <a:pt x="3663061" y="0"/>
                  </a:lnTo>
                  <a:lnTo>
                    <a:pt x="7326122" y="3663061"/>
                  </a:lnTo>
                  <a:lnTo>
                    <a:pt x="3663061" y="7326122"/>
                  </a:ln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3674399" y="5673399"/>
            <a:ext cx="4613601" cy="4613601"/>
            <a:chOff x="0" y="0"/>
            <a:chExt cx="6151468" cy="61514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51499" cy="6151499"/>
            </a:xfrm>
            <a:custGeom>
              <a:avLst/>
              <a:gdLst/>
              <a:ahLst/>
              <a:cxnLst/>
              <a:rect l="l" t="t" r="r" b="b"/>
              <a:pathLst>
                <a:path w="6151499" h="6151499">
                  <a:moveTo>
                    <a:pt x="6151499" y="6151499"/>
                  </a:moveTo>
                  <a:lnTo>
                    <a:pt x="6151499" y="0"/>
                  </a:lnTo>
                  <a:lnTo>
                    <a:pt x="0" y="6151499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716038" y="2634924"/>
            <a:ext cx="7918131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39"/>
              </a:lnSpc>
            </a:pPr>
            <a:r>
              <a:rPr lang="en-US" sz="9699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ElectViz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6038" y="4139874"/>
            <a:ext cx="7918131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Election Data Visualization For Media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716038" y="6734175"/>
            <a:ext cx="9394997" cy="2524125"/>
            <a:chOff x="0" y="0"/>
            <a:chExt cx="12526662" cy="336550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12526662" cy="1025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00"/>
                </a:lnSpc>
              </a:pPr>
              <a:r>
                <a:rPr lang="en-US" sz="5000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Mentor: Mrs. Nityashree S J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323975"/>
              <a:ext cx="12526662" cy="2041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00"/>
                </a:lnSpc>
              </a:pPr>
              <a:r>
                <a:rPr lang="en-US" sz="5000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Submitted by: Jyoti Pathak (Team C)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19746"/>
            <a:ext cx="4554772" cy="1128097"/>
            <a:chOff x="0" y="0"/>
            <a:chExt cx="6275557" cy="15542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75557" cy="1554226"/>
            </a:xfrm>
            <a:custGeom>
              <a:avLst/>
              <a:gdLst/>
              <a:ahLst/>
              <a:cxnLst/>
              <a:rect l="l" t="t" r="r" b="b"/>
              <a:pathLst>
                <a:path w="6275557" h="1554226">
                  <a:moveTo>
                    <a:pt x="0" y="0"/>
                  </a:moveTo>
                  <a:lnTo>
                    <a:pt x="1265571" y="0"/>
                  </a:lnTo>
                  <a:lnTo>
                    <a:pt x="1338786" y="0"/>
                  </a:lnTo>
                  <a:lnTo>
                    <a:pt x="2507608" y="0"/>
                  </a:lnTo>
                  <a:lnTo>
                    <a:pt x="2604356" y="0"/>
                  </a:lnTo>
                  <a:lnTo>
                    <a:pt x="2884207" y="0"/>
                  </a:lnTo>
                  <a:lnTo>
                    <a:pt x="2894601" y="0"/>
                  </a:lnTo>
                  <a:lnTo>
                    <a:pt x="3271200" y="0"/>
                  </a:lnTo>
                  <a:lnTo>
                    <a:pt x="3773179" y="0"/>
                  </a:lnTo>
                  <a:lnTo>
                    <a:pt x="3846394" y="0"/>
                  </a:lnTo>
                  <a:lnTo>
                    <a:pt x="4149778" y="0"/>
                  </a:lnTo>
                  <a:lnTo>
                    <a:pt x="4160172" y="0"/>
                  </a:lnTo>
                  <a:lnTo>
                    <a:pt x="4222993" y="0"/>
                  </a:lnTo>
                  <a:lnTo>
                    <a:pt x="4233387" y="0"/>
                  </a:lnTo>
                  <a:lnTo>
                    <a:pt x="4536770" y="0"/>
                  </a:lnTo>
                  <a:lnTo>
                    <a:pt x="4609985" y="0"/>
                  </a:lnTo>
                  <a:lnTo>
                    <a:pt x="5111964" y="0"/>
                  </a:lnTo>
                  <a:lnTo>
                    <a:pt x="5488563" y="0"/>
                  </a:lnTo>
                  <a:lnTo>
                    <a:pt x="5498957" y="0"/>
                  </a:lnTo>
                  <a:lnTo>
                    <a:pt x="5875556" y="0"/>
                  </a:lnTo>
                  <a:lnTo>
                    <a:pt x="6275557" y="777113"/>
                  </a:lnTo>
                  <a:lnTo>
                    <a:pt x="5875556" y="1554226"/>
                  </a:lnTo>
                  <a:lnTo>
                    <a:pt x="5498957" y="1554226"/>
                  </a:lnTo>
                  <a:lnTo>
                    <a:pt x="5488563" y="1554226"/>
                  </a:lnTo>
                  <a:lnTo>
                    <a:pt x="5111964" y="1554226"/>
                  </a:lnTo>
                  <a:lnTo>
                    <a:pt x="4609985" y="1554226"/>
                  </a:lnTo>
                  <a:lnTo>
                    <a:pt x="4536770" y="1554226"/>
                  </a:lnTo>
                  <a:lnTo>
                    <a:pt x="4233386" y="1554226"/>
                  </a:lnTo>
                  <a:lnTo>
                    <a:pt x="4222992" y="1554226"/>
                  </a:lnTo>
                  <a:lnTo>
                    <a:pt x="4160171" y="1554226"/>
                  </a:lnTo>
                  <a:lnTo>
                    <a:pt x="4149778" y="1554226"/>
                  </a:lnTo>
                  <a:lnTo>
                    <a:pt x="3846394" y="1554226"/>
                  </a:lnTo>
                  <a:lnTo>
                    <a:pt x="3773179" y="1554226"/>
                  </a:lnTo>
                  <a:lnTo>
                    <a:pt x="3271200" y="1554226"/>
                  </a:lnTo>
                  <a:lnTo>
                    <a:pt x="2894601" y="1554226"/>
                  </a:lnTo>
                  <a:lnTo>
                    <a:pt x="2884207" y="1554226"/>
                  </a:lnTo>
                  <a:lnTo>
                    <a:pt x="2604356" y="1554226"/>
                  </a:lnTo>
                  <a:lnTo>
                    <a:pt x="2507608" y="1554226"/>
                  </a:lnTo>
                  <a:lnTo>
                    <a:pt x="1338786" y="1554226"/>
                  </a:lnTo>
                  <a:lnTo>
                    <a:pt x="1265571" y="1554226"/>
                  </a:lnTo>
                  <a:lnTo>
                    <a:pt x="0" y="1554226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850192"/>
            <a:ext cx="637508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519746"/>
            <a:ext cx="936307" cy="1165718"/>
            <a:chOff x="0" y="0"/>
            <a:chExt cx="1248410" cy="15542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48410" cy="1554353"/>
            </a:xfrm>
            <a:custGeom>
              <a:avLst/>
              <a:gdLst/>
              <a:ahLst/>
              <a:cxnLst/>
              <a:rect l="l" t="t" r="r" b="b"/>
              <a:pathLst>
                <a:path w="1248410" h="1554353">
                  <a:moveTo>
                    <a:pt x="0" y="0"/>
                  </a:moveTo>
                  <a:lnTo>
                    <a:pt x="471297" y="0"/>
                  </a:lnTo>
                  <a:lnTo>
                    <a:pt x="1248410" y="777113"/>
                  </a:lnTo>
                  <a:lnTo>
                    <a:pt x="471297" y="1554353"/>
                  </a:lnTo>
                  <a:lnTo>
                    <a:pt x="0" y="15543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49079" y="2889873"/>
            <a:ext cx="6532013" cy="4507253"/>
            <a:chOff x="0" y="0"/>
            <a:chExt cx="10820400" cy="746634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820400" cy="7466330"/>
            </a:xfrm>
            <a:custGeom>
              <a:avLst/>
              <a:gdLst/>
              <a:ahLst/>
              <a:cxnLst/>
              <a:rect l="l" t="t" r="r" b="b"/>
              <a:pathLst>
                <a:path w="10820400" h="7466330">
                  <a:moveTo>
                    <a:pt x="0" y="0"/>
                  </a:moveTo>
                  <a:lnTo>
                    <a:pt x="10820400" y="0"/>
                  </a:lnTo>
                  <a:lnTo>
                    <a:pt x="10820400" y="7466330"/>
                  </a:lnTo>
                  <a:lnTo>
                    <a:pt x="0" y="7466330"/>
                  </a:lnTo>
                  <a:close/>
                </a:path>
              </a:pathLst>
            </a:custGeom>
            <a:blipFill>
              <a:blip r:embed="rId2"/>
              <a:stretch>
                <a:fillRect l="-1784" r="-1784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7499032" y="1059742"/>
            <a:ext cx="10259133" cy="8509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60"/>
              </a:lnSpc>
            </a:pP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ElectViz is an </a:t>
            </a:r>
            <a:r>
              <a:rPr lang="en-US" sz="27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interactive election data visualization project</a:t>
            </a: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developed as part of our internship. The project focuses on </a:t>
            </a:r>
            <a:r>
              <a:rPr lang="en-US" sz="27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analyzingand presenting large-scale Indian election data</a:t>
            </a: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using Power BI to uncover meaningful patterns and trends.</a:t>
            </a:r>
          </a:p>
          <a:p>
            <a:pPr algn="l">
              <a:lnSpc>
                <a:spcPts val="4860"/>
              </a:lnSpc>
            </a:pPr>
            <a:endParaRPr lang="en-US" sz="2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860"/>
              </a:lnSpc>
            </a:pP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27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primary objective</a:t>
            </a: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of ElectViz is to transform complex election datasets into clear, intuitive, and visually engaging dashboards.</a:t>
            </a:r>
          </a:p>
          <a:p>
            <a:pPr algn="l">
              <a:lnSpc>
                <a:spcPts val="4860"/>
              </a:lnSpc>
            </a:pPr>
            <a:endParaRPr lang="en-US" sz="2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860"/>
              </a:lnSpc>
            </a:pP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By </a:t>
            </a:r>
            <a:r>
              <a:rPr lang="en-US" sz="27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combining data analytics with effective visualization</a:t>
            </a:r>
            <a:r>
              <a:rPr lang="en-US" sz="2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techniques, the project demonstrates how data-driven insights can enhance political reporting and support informed interpretation of election outcomes.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44120" y="4754462"/>
            <a:ext cx="2643543" cy="2643543"/>
            <a:chOff x="0" y="0"/>
            <a:chExt cx="3524724" cy="35247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822228" y="3276352"/>
            <a:ext cx="2643543" cy="2643543"/>
            <a:chOff x="0" y="0"/>
            <a:chExt cx="3524724" cy="35247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338" y="4754462"/>
            <a:ext cx="2643543" cy="2643543"/>
            <a:chOff x="0" y="0"/>
            <a:chExt cx="3524724" cy="35247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7822228" y="6232570"/>
            <a:ext cx="2643543" cy="2643543"/>
            <a:chOff x="0" y="0"/>
            <a:chExt cx="3524724" cy="35247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0" y="519746"/>
            <a:ext cx="8497815" cy="1165718"/>
            <a:chOff x="0" y="0"/>
            <a:chExt cx="11330420" cy="15542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30420" cy="1554226"/>
            </a:xfrm>
            <a:custGeom>
              <a:avLst/>
              <a:gdLst/>
              <a:ahLst/>
              <a:cxnLst/>
              <a:rect l="l" t="t" r="r" b="b"/>
              <a:pathLst>
                <a:path w="11330420" h="1554226">
                  <a:moveTo>
                    <a:pt x="0" y="0"/>
                  </a:moveTo>
                  <a:lnTo>
                    <a:pt x="2284968" y="0"/>
                  </a:lnTo>
                  <a:lnTo>
                    <a:pt x="2417156" y="0"/>
                  </a:lnTo>
                  <a:lnTo>
                    <a:pt x="4527447" y="0"/>
                  </a:lnTo>
                  <a:lnTo>
                    <a:pt x="4702124" y="0"/>
                  </a:lnTo>
                  <a:lnTo>
                    <a:pt x="5207391" y="0"/>
                  </a:lnTo>
                  <a:lnTo>
                    <a:pt x="5226157" y="0"/>
                  </a:lnTo>
                  <a:lnTo>
                    <a:pt x="5906100" y="0"/>
                  </a:lnTo>
                  <a:lnTo>
                    <a:pt x="6812415" y="0"/>
                  </a:lnTo>
                  <a:lnTo>
                    <a:pt x="6944604" y="0"/>
                  </a:lnTo>
                  <a:lnTo>
                    <a:pt x="7492358" y="0"/>
                  </a:lnTo>
                  <a:lnTo>
                    <a:pt x="7511124" y="0"/>
                  </a:lnTo>
                  <a:lnTo>
                    <a:pt x="7624547" y="0"/>
                  </a:lnTo>
                  <a:lnTo>
                    <a:pt x="7643313" y="0"/>
                  </a:lnTo>
                  <a:lnTo>
                    <a:pt x="8191067" y="0"/>
                  </a:lnTo>
                  <a:lnTo>
                    <a:pt x="8323256" y="0"/>
                  </a:lnTo>
                  <a:lnTo>
                    <a:pt x="9229572" y="0"/>
                  </a:lnTo>
                  <a:lnTo>
                    <a:pt x="9909515" y="0"/>
                  </a:lnTo>
                  <a:lnTo>
                    <a:pt x="9928281" y="0"/>
                  </a:lnTo>
                  <a:lnTo>
                    <a:pt x="10608224" y="0"/>
                  </a:lnTo>
                  <a:lnTo>
                    <a:pt x="11330420" y="777113"/>
                  </a:lnTo>
                  <a:lnTo>
                    <a:pt x="10608224" y="1554226"/>
                  </a:lnTo>
                  <a:lnTo>
                    <a:pt x="9928281" y="1554226"/>
                  </a:lnTo>
                  <a:lnTo>
                    <a:pt x="9909515" y="1554226"/>
                  </a:lnTo>
                  <a:lnTo>
                    <a:pt x="9229572" y="1554226"/>
                  </a:lnTo>
                  <a:lnTo>
                    <a:pt x="8323256" y="1554226"/>
                  </a:lnTo>
                  <a:lnTo>
                    <a:pt x="8191067" y="1554226"/>
                  </a:lnTo>
                  <a:lnTo>
                    <a:pt x="7643313" y="1554226"/>
                  </a:lnTo>
                  <a:lnTo>
                    <a:pt x="7624546" y="1554226"/>
                  </a:lnTo>
                  <a:lnTo>
                    <a:pt x="7511124" y="1554226"/>
                  </a:lnTo>
                  <a:lnTo>
                    <a:pt x="7492358" y="1554226"/>
                  </a:lnTo>
                  <a:lnTo>
                    <a:pt x="6944604" y="1554226"/>
                  </a:lnTo>
                  <a:lnTo>
                    <a:pt x="6812415" y="1554226"/>
                  </a:lnTo>
                  <a:lnTo>
                    <a:pt x="5906100" y="1554226"/>
                  </a:lnTo>
                  <a:lnTo>
                    <a:pt x="5226156" y="1554226"/>
                  </a:lnTo>
                  <a:lnTo>
                    <a:pt x="5207390" y="1554226"/>
                  </a:lnTo>
                  <a:lnTo>
                    <a:pt x="4702124" y="1554226"/>
                  </a:lnTo>
                  <a:lnTo>
                    <a:pt x="4527447" y="1554226"/>
                  </a:lnTo>
                  <a:lnTo>
                    <a:pt x="2417156" y="1554226"/>
                  </a:lnTo>
                  <a:lnTo>
                    <a:pt x="2284968" y="1554226"/>
                  </a:lnTo>
                  <a:lnTo>
                    <a:pt x="0" y="1554226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0" y="519746"/>
            <a:ext cx="936307" cy="1165718"/>
            <a:chOff x="0" y="0"/>
            <a:chExt cx="1248410" cy="15542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48410" cy="1554353"/>
            </a:xfrm>
            <a:custGeom>
              <a:avLst/>
              <a:gdLst/>
              <a:ahLst/>
              <a:cxnLst/>
              <a:rect l="l" t="t" r="r" b="b"/>
              <a:pathLst>
                <a:path w="1248410" h="1554353">
                  <a:moveTo>
                    <a:pt x="0" y="0"/>
                  </a:moveTo>
                  <a:lnTo>
                    <a:pt x="471297" y="0"/>
                  </a:lnTo>
                  <a:lnTo>
                    <a:pt x="1248410" y="777113"/>
                  </a:lnTo>
                  <a:lnTo>
                    <a:pt x="471297" y="1554353"/>
                  </a:lnTo>
                  <a:lnTo>
                    <a:pt x="0" y="15543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10141548" y="5441956"/>
            <a:ext cx="961121" cy="955879"/>
          </a:xfrm>
          <a:custGeom>
            <a:avLst/>
            <a:gdLst/>
            <a:ahLst/>
            <a:cxnLst/>
            <a:rect l="l" t="t" r="r" b="b"/>
            <a:pathLst>
              <a:path w="961121" h="955879">
                <a:moveTo>
                  <a:pt x="0" y="0"/>
                </a:moveTo>
                <a:lnTo>
                  <a:pt x="961122" y="0"/>
                </a:lnTo>
                <a:lnTo>
                  <a:pt x="961122" y="955879"/>
                </a:lnTo>
                <a:lnTo>
                  <a:pt x="0" y="9558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7187952" y="5598294"/>
            <a:ext cx="955879" cy="955879"/>
          </a:xfrm>
          <a:custGeom>
            <a:avLst/>
            <a:gdLst/>
            <a:ahLst/>
            <a:cxnLst/>
            <a:rect l="l" t="t" r="r" b="b"/>
            <a:pathLst>
              <a:path w="955879" h="955879">
                <a:moveTo>
                  <a:pt x="0" y="0"/>
                </a:moveTo>
                <a:lnTo>
                  <a:pt x="955878" y="0"/>
                </a:lnTo>
                <a:lnTo>
                  <a:pt x="955878" y="955878"/>
                </a:lnTo>
                <a:lnTo>
                  <a:pt x="0" y="9558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683440" y="7076403"/>
            <a:ext cx="921120" cy="955879"/>
          </a:xfrm>
          <a:custGeom>
            <a:avLst/>
            <a:gdLst/>
            <a:ahLst/>
            <a:cxnLst/>
            <a:rect l="l" t="t" r="r" b="b"/>
            <a:pathLst>
              <a:path w="921120" h="955879">
                <a:moveTo>
                  <a:pt x="0" y="0"/>
                </a:moveTo>
                <a:lnTo>
                  <a:pt x="921120" y="0"/>
                </a:lnTo>
                <a:lnTo>
                  <a:pt x="921120" y="955878"/>
                </a:lnTo>
                <a:lnTo>
                  <a:pt x="0" y="9558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797277" y="4041979"/>
            <a:ext cx="693447" cy="955879"/>
          </a:xfrm>
          <a:custGeom>
            <a:avLst/>
            <a:gdLst/>
            <a:ahLst/>
            <a:cxnLst/>
            <a:rect l="l" t="t" r="r" b="b"/>
            <a:pathLst>
              <a:path w="693447" h="955879">
                <a:moveTo>
                  <a:pt x="0" y="0"/>
                </a:moveTo>
                <a:lnTo>
                  <a:pt x="693447" y="0"/>
                </a:lnTo>
                <a:lnTo>
                  <a:pt x="693447" y="955879"/>
                </a:lnTo>
                <a:lnTo>
                  <a:pt x="0" y="9558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106023" y="1765123"/>
            <a:ext cx="716732" cy="707136"/>
            <a:chOff x="0" y="0"/>
            <a:chExt cx="812800" cy="80191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01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106023" y="1914064"/>
            <a:ext cx="493195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Collection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46182" y="2329384"/>
            <a:ext cx="7851633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Historical Indian general election dataset containing state, year, constituency, candidate, party, votes, and elector details collected from Kaggle.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78109" y="4401989"/>
            <a:ext cx="493195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Preprocessing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12168" y="4871930"/>
            <a:ext cx="4931952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Data cleaning and transformation performed in Power BI Power Query where we Handled missing values, standardized party names, and formatted data types.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622112" y="1914064"/>
            <a:ext cx="4931949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Modeling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622109" y="2256964"/>
            <a:ext cx="4931952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Establishing relationships between fields such as State, Year, Party, and Constituency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875472" y="4401989"/>
            <a:ext cx="4931949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Visualization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943880" y="4854983"/>
            <a:ext cx="4931952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Designing interactive dashboards using charts, tables, maps, slicers, and KPIs while implementing filters and drill-through features for detailed analysis.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66800" y="859718"/>
            <a:ext cx="7207523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 Design And Workflow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102670" y="8000248"/>
            <a:ext cx="4931949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Insight Generation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102667" y="8364855"/>
            <a:ext cx="4931952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Identification of voting trends, party dominance, gender participation, and regional performance.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78107" y="7912354"/>
            <a:ext cx="6187782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E7292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Creation of custom columns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106023" y="8464804"/>
            <a:ext cx="4931952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Added Region (North, South, East, West) and Voter Turnout Percentage (Votes Polled / Electors × 100)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072118" y="4262147"/>
            <a:ext cx="716732" cy="707136"/>
            <a:chOff x="0" y="0"/>
            <a:chExt cx="812800" cy="801917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02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879157" y="7759837"/>
            <a:ext cx="716732" cy="707136"/>
            <a:chOff x="0" y="0"/>
            <a:chExt cx="812800" cy="801917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03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0744303" y="1707973"/>
            <a:ext cx="716732" cy="707136"/>
            <a:chOff x="0" y="0"/>
            <a:chExt cx="812800" cy="801917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04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1585514" y="4244556"/>
            <a:ext cx="716732" cy="707136"/>
            <a:chOff x="0" y="0"/>
            <a:chExt cx="812800" cy="80191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05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868782" y="7778887"/>
            <a:ext cx="716732" cy="707136"/>
            <a:chOff x="0" y="0"/>
            <a:chExt cx="812800" cy="801917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12800" cy="801917"/>
            </a:xfrm>
            <a:custGeom>
              <a:avLst/>
              <a:gdLst/>
              <a:ahLst/>
              <a:cxnLst/>
              <a:rect l="l" t="t" r="r" b="b"/>
              <a:pathLst>
                <a:path w="812800" h="801917">
                  <a:moveTo>
                    <a:pt x="406400" y="0"/>
                  </a:moveTo>
                  <a:cubicBezTo>
                    <a:pt x="181951" y="0"/>
                    <a:pt x="0" y="179515"/>
                    <a:pt x="0" y="400959"/>
                  </a:cubicBezTo>
                  <a:cubicBezTo>
                    <a:pt x="0" y="622402"/>
                    <a:pt x="181951" y="801917"/>
                    <a:pt x="406400" y="801917"/>
                  </a:cubicBezTo>
                  <a:cubicBezTo>
                    <a:pt x="630849" y="801917"/>
                    <a:pt x="812800" y="622402"/>
                    <a:pt x="812800" y="400959"/>
                  </a:cubicBezTo>
                  <a:cubicBezTo>
                    <a:pt x="812800" y="179515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DDD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76200" y="-67695"/>
              <a:ext cx="660400" cy="79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0"/>
                </a:lnSpc>
              </a:pPr>
              <a:r>
                <a:rPr lang="en-US" sz="20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06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19746"/>
            <a:ext cx="6465595" cy="1165718"/>
            <a:chOff x="0" y="0"/>
            <a:chExt cx="8620794" cy="15542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20793" cy="1554226"/>
            </a:xfrm>
            <a:custGeom>
              <a:avLst/>
              <a:gdLst/>
              <a:ahLst/>
              <a:cxnLst/>
              <a:rect l="l" t="t" r="r" b="b"/>
              <a:pathLst>
                <a:path w="8620793" h="1554226">
                  <a:moveTo>
                    <a:pt x="0" y="0"/>
                  </a:moveTo>
                  <a:lnTo>
                    <a:pt x="1738527" y="0"/>
                  </a:lnTo>
                  <a:lnTo>
                    <a:pt x="1839103" y="0"/>
                  </a:lnTo>
                  <a:lnTo>
                    <a:pt x="3444725" y="0"/>
                  </a:lnTo>
                  <a:lnTo>
                    <a:pt x="3577629" y="0"/>
                  </a:lnTo>
                  <a:lnTo>
                    <a:pt x="3962063" y="0"/>
                  </a:lnTo>
                  <a:lnTo>
                    <a:pt x="3976341" y="0"/>
                  </a:lnTo>
                  <a:lnTo>
                    <a:pt x="4493678" y="0"/>
                  </a:lnTo>
                  <a:lnTo>
                    <a:pt x="5183252" y="0"/>
                  </a:lnTo>
                  <a:lnTo>
                    <a:pt x="5283828" y="0"/>
                  </a:lnTo>
                  <a:lnTo>
                    <a:pt x="5700590" y="0"/>
                  </a:lnTo>
                  <a:lnTo>
                    <a:pt x="5714868" y="0"/>
                  </a:lnTo>
                  <a:lnTo>
                    <a:pt x="5801166" y="0"/>
                  </a:lnTo>
                  <a:lnTo>
                    <a:pt x="5815444" y="0"/>
                  </a:lnTo>
                  <a:lnTo>
                    <a:pt x="6232205" y="0"/>
                  </a:lnTo>
                  <a:lnTo>
                    <a:pt x="6332781" y="0"/>
                  </a:lnTo>
                  <a:lnTo>
                    <a:pt x="7022355" y="0"/>
                  </a:lnTo>
                  <a:lnTo>
                    <a:pt x="7539692" y="0"/>
                  </a:lnTo>
                  <a:lnTo>
                    <a:pt x="7553971" y="0"/>
                  </a:lnTo>
                  <a:lnTo>
                    <a:pt x="8071308" y="0"/>
                  </a:lnTo>
                  <a:lnTo>
                    <a:pt x="8620793" y="777113"/>
                  </a:lnTo>
                  <a:lnTo>
                    <a:pt x="8071308" y="1554226"/>
                  </a:lnTo>
                  <a:lnTo>
                    <a:pt x="7553971" y="1554226"/>
                  </a:lnTo>
                  <a:lnTo>
                    <a:pt x="7539692" y="1554226"/>
                  </a:lnTo>
                  <a:lnTo>
                    <a:pt x="7022355" y="1554226"/>
                  </a:lnTo>
                  <a:lnTo>
                    <a:pt x="6332781" y="1554226"/>
                  </a:lnTo>
                  <a:lnTo>
                    <a:pt x="6232205" y="1554226"/>
                  </a:lnTo>
                  <a:lnTo>
                    <a:pt x="5815443" y="1554226"/>
                  </a:lnTo>
                  <a:lnTo>
                    <a:pt x="5801165" y="1554226"/>
                  </a:lnTo>
                  <a:lnTo>
                    <a:pt x="5714867" y="1554226"/>
                  </a:lnTo>
                  <a:lnTo>
                    <a:pt x="5700590" y="1554226"/>
                  </a:lnTo>
                  <a:lnTo>
                    <a:pt x="5283828" y="1554226"/>
                  </a:lnTo>
                  <a:lnTo>
                    <a:pt x="5183252" y="1554226"/>
                  </a:lnTo>
                  <a:lnTo>
                    <a:pt x="4493678" y="1554226"/>
                  </a:lnTo>
                  <a:lnTo>
                    <a:pt x="3976341" y="1554226"/>
                  </a:lnTo>
                  <a:lnTo>
                    <a:pt x="3962063" y="1554226"/>
                  </a:lnTo>
                  <a:lnTo>
                    <a:pt x="3577629" y="1554226"/>
                  </a:lnTo>
                  <a:lnTo>
                    <a:pt x="3444725" y="1554226"/>
                  </a:lnTo>
                  <a:lnTo>
                    <a:pt x="1839103" y="1554226"/>
                  </a:lnTo>
                  <a:lnTo>
                    <a:pt x="1738527" y="1554226"/>
                  </a:lnTo>
                  <a:lnTo>
                    <a:pt x="0" y="1554226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519746"/>
            <a:ext cx="936307" cy="1165718"/>
            <a:chOff x="0" y="0"/>
            <a:chExt cx="1248410" cy="15542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48410" cy="1554353"/>
            </a:xfrm>
            <a:custGeom>
              <a:avLst/>
              <a:gdLst/>
              <a:ahLst/>
              <a:cxnLst/>
              <a:rect l="l" t="t" r="r" b="b"/>
              <a:pathLst>
                <a:path w="1248410" h="1554353">
                  <a:moveTo>
                    <a:pt x="0" y="0"/>
                  </a:moveTo>
                  <a:lnTo>
                    <a:pt x="471297" y="0"/>
                  </a:lnTo>
                  <a:lnTo>
                    <a:pt x="1248410" y="777113"/>
                  </a:lnTo>
                  <a:lnTo>
                    <a:pt x="471297" y="1554353"/>
                  </a:lnTo>
                  <a:lnTo>
                    <a:pt x="0" y="15543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2986" y="3276353"/>
            <a:ext cx="6803931" cy="2650821"/>
            <a:chOff x="0" y="0"/>
            <a:chExt cx="9071908" cy="35344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1864" cy="3534410"/>
            </a:xfrm>
            <a:custGeom>
              <a:avLst/>
              <a:gdLst/>
              <a:ahLst/>
              <a:cxnLst/>
              <a:rect l="l" t="t" r="r" b="b"/>
              <a:pathLst>
                <a:path w="9071864" h="3534410">
                  <a:moveTo>
                    <a:pt x="0" y="0"/>
                  </a:moveTo>
                  <a:lnTo>
                    <a:pt x="9071864" y="0"/>
                  </a:lnTo>
                  <a:lnTo>
                    <a:pt x="9071864" y="3534410"/>
                  </a:lnTo>
                  <a:lnTo>
                    <a:pt x="0" y="3534410"/>
                  </a:lnTo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7189916" y="3944762"/>
            <a:ext cx="1314003" cy="1314003"/>
            <a:chOff x="0" y="0"/>
            <a:chExt cx="1752004" cy="175200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2092" cy="1752092"/>
            </a:xfrm>
            <a:custGeom>
              <a:avLst/>
              <a:gdLst/>
              <a:ahLst/>
              <a:cxnLst/>
              <a:rect l="l" t="t" r="r" b="b"/>
              <a:pathLst>
                <a:path w="1752092" h="1752092">
                  <a:moveTo>
                    <a:pt x="0" y="876046"/>
                  </a:moveTo>
                  <a:cubicBezTo>
                    <a:pt x="0" y="392176"/>
                    <a:pt x="392176" y="0"/>
                    <a:pt x="876046" y="0"/>
                  </a:cubicBezTo>
                  <a:cubicBezTo>
                    <a:pt x="1359916" y="0"/>
                    <a:pt x="1752092" y="392176"/>
                    <a:pt x="1752092" y="876046"/>
                  </a:cubicBezTo>
                  <a:cubicBezTo>
                    <a:pt x="1752092" y="1359916"/>
                    <a:pt x="1359916" y="1752092"/>
                    <a:pt x="876046" y="1752092"/>
                  </a:cubicBezTo>
                  <a:cubicBezTo>
                    <a:pt x="392176" y="1752092"/>
                    <a:pt x="0" y="1359789"/>
                    <a:pt x="0" y="8760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7263616" y="4018462"/>
            <a:ext cx="1166601" cy="1166601"/>
            <a:chOff x="0" y="0"/>
            <a:chExt cx="1555468" cy="15554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55496" cy="1555496"/>
            </a:xfrm>
            <a:custGeom>
              <a:avLst/>
              <a:gdLst/>
              <a:ahLst/>
              <a:cxnLst/>
              <a:rect l="l" t="t" r="r" b="b"/>
              <a:pathLst>
                <a:path w="1555496" h="1555496">
                  <a:moveTo>
                    <a:pt x="0" y="777748"/>
                  </a:moveTo>
                  <a:cubicBezTo>
                    <a:pt x="0" y="348234"/>
                    <a:pt x="348234" y="0"/>
                    <a:pt x="777748" y="0"/>
                  </a:cubicBezTo>
                  <a:cubicBezTo>
                    <a:pt x="1207262" y="0"/>
                    <a:pt x="1555496" y="348234"/>
                    <a:pt x="1555496" y="777748"/>
                  </a:cubicBezTo>
                  <a:cubicBezTo>
                    <a:pt x="1555496" y="1207262"/>
                    <a:pt x="1207262" y="1555496"/>
                    <a:pt x="777748" y="1555496"/>
                  </a:cubicBezTo>
                  <a:cubicBezTo>
                    <a:pt x="348234" y="1555496"/>
                    <a:pt x="0" y="1207262"/>
                    <a:pt x="0" y="777748"/>
                  </a:cubicBez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42986" y="6225292"/>
            <a:ext cx="6803931" cy="2650821"/>
            <a:chOff x="0" y="0"/>
            <a:chExt cx="9071908" cy="35344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071864" cy="3534410"/>
            </a:xfrm>
            <a:custGeom>
              <a:avLst/>
              <a:gdLst/>
              <a:ahLst/>
              <a:cxnLst/>
              <a:rect l="l" t="t" r="r" b="b"/>
              <a:pathLst>
                <a:path w="9071864" h="3534410">
                  <a:moveTo>
                    <a:pt x="0" y="0"/>
                  </a:moveTo>
                  <a:lnTo>
                    <a:pt x="9071864" y="0"/>
                  </a:lnTo>
                  <a:lnTo>
                    <a:pt x="9071864" y="3534410"/>
                  </a:lnTo>
                  <a:lnTo>
                    <a:pt x="0" y="3534410"/>
                  </a:lnTo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7189916" y="6893702"/>
            <a:ext cx="1314003" cy="1314003"/>
            <a:chOff x="0" y="0"/>
            <a:chExt cx="1752004" cy="17520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52092" cy="1752092"/>
            </a:xfrm>
            <a:custGeom>
              <a:avLst/>
              <a:gdLst/>
              <a:ahLst/>
              <a:cxnLst/>
              <a:rect l="l" t="t" r="r" b="b"/>
              <a:pathLst>
                <a:path w="1752092" h="1752092">
                  <a:moveTo>
                    <a:pt x="0" y="876046"/>
                  </a:moveTo>
                  <a:cubicBezTo>
                    <a:pt x="0" y="392176"/>
                    <a:pt x="392176" y="0"/>
                    <a:pt x="876046" y="0"/>
                  </a:cubicBezTo>
                  <a:cubicBezTo>
                    <a:pt x="1359916" y="0"/>
                    <a:pt x="1752092" y="392176"/>
                    <a:pt x="1752092" y="876046"/>
                  </a:cubicBezTo>
                  <a:cubicBezTo>
                    <a:pt x="1752092" y="1359916"/>
                    <a:pt x="1359916" y="1752092"/>
                    <a:pt x="876046" y="1752092"/>
                  </a:cubicBezTo>
                  <a:cubicBezTo>
                    <a:pt x="392176" y="1752092"/>
                    <a:pt x="0" y="1359789"/>
                    <a:pt x="0" y="8760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7263616" y="6967402"/>
            <a:ext cx="1166601" cy="1166601"/>
            <a:chOff x="0" y="0"/>
            <a:chExt cx="1555468" cy="155546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55496" cy="1555496"/>
            </a:xfrm>
            <a:custGeom>
              <a:avLst/>
              <a:gdLst/>
              <a:ahLst/>
              <a:cxnLst/>
              <a:rect l="l" t="t" r="r" b="b"/>
              <a:pathLst>
                <a:path w="1555496" h="1555496">
                  <a:moveTo>
                    <a:pt x="0" y="777748"/>
                  </a:moveTo>
                  <a:cubicBezTo>
                    <a:pt x="0" y="348234"/>
                    <a:pt x="348234" y="0"/>
                    <a:pt x="777748" y="0"/>
                  </a:cubicBezTo>
                  <a:cubicBezTo>
                    <a:pt x="1207262" y="0"/>
                    <a:pt x="1555496" y="348234"/>
                    <a:pt x="1555496" y="777748"/>
                  </a:cubicBezTo>
                  <a:cubicBezTo>
                    <a:pt x="1555496" y="1207262"/>
                    <a:pt x="1207262" y="1555496"/>
                    <a:pt x="777748" y="1555496"/>
                  </a:cubicBezTo>
                  <a:cubicBezTo>
                    <a:pt x="348234" y="1555496"/>
                    <a:pt x="0" y="1207262"/>
                    <a:pt x="0" y="777748"/>
                  </a:cubicBez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784084" y="3276353"/>
            <a:ext cx="6803931" cy="2650821"/>
            <a:chOff x="0" y="0"/>
            <a:chExt cx="9071908" cy="353442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071864" cy="3534410"/>
            </a:xfrm>
            <a:custGeom>
              <a:avLst/>
              <a:gdLst/>
              <a:ahLst/>
              <a:cxnLst/>
              <a:rect l="l" t="t" r="r" b="b"/>
              <a:pathLst>
                <a:path w="9071864" h="3534410">
                  <a:moveTo>
                    <a:pt x="0" y="0"/>
                  </a:moveTo>
                  <a:lnTo>
                    <a:pt x="9071864" y="0"/>
                  </a:lnTo>
                  <a:lnTo>
                    <a:pt x="9071864" y="3534410"/>
                  </a:lnTo>
                  <a:lnTo>
                    <a:pt x="0" y="3534410"/>
                  </a:lnTo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5931014" y="3944762"/>
            <a:ext cx="1314003" cy="1314003"/>
            <a:chOff x="0" y="0"/>
            <a:chExt cx="1752004" cy="175200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52092" cy="1752092"/>
            </a:xfrm>
            <a:custGeom>
              <a:avLst/>
              <a:gdLst/>
              <a:ahLst/>
              <a:cxnLst/>
              <a:rect l="l" t="t" r="r" b="b"/>
              <a:pathLst>
                <a:path w="1752092" h="1752092">
                  <a:moveTo>
                    <a:pt x="0" y="876046"/>
                  </a:moveTo>
                  <a:cubicBezTo>
                    <a:pt x="0" y="392176"/>
                    <a:pt x="392176" y="0"/>
                    <a:pt x="876046" y="0"/>
                  </a:cubicBezTo>
                  <a:cubicBezTo>
                    <a:pt x="1359916" y="0"/>
                    <a:pt x="1752092" y="392176"/>
                    <a:pt x="1752092" y="876046"/>
                  </a:cubicBezTo>
                  <a:cubicBezTo>
                    <a:pt x="1752092" y="1359916"/>
                    <a:pt x="1359916" y="1752092"/>
                    <a:pt x="876046" y="1752092"/>
                  </a:cubicBezTo>
                  <a:cubicBezTo>
                    <a:pt x="392176" y="1752092"/>
                    <a:pt x="0" y="1359789"/>
                    <a:pt x="0" y="8760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6004715" y="4018462"/>
            <a:ext cx="1166601" cy="1166601"/>
            <a:chOff x="0" y="0"/>
            <a:chExt cx="1555468" cy="155546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55496" cy="1555496"/>
            </a:xfrm>
            <a:custGeom>
              <a:avLst/>
              <a:gdLst/>
              <a:ahLst/>
              <a:cxnLst/>
              <a:rect l="l" t="t" r="r" b="b"/>
              <a:pathLst>
                <a:path w="1555496" h="1555496">
                  <a:moveTo>
                    <a:pt x="0" y="777748"/>
                  </a:moveTo>
                  <a:cubicBezTo>
                    <a:pt x="0" y="348234"/>
                    <a:pt x="348234" y="0"/>
                    <a:pt x="777748" y="0"/>
                  </a:cubicBezTo>
                  <a:cubicBezTo>
                    <a:pt x="1207262" y="0"/>
                    <a:pt x="1555496" y="348234"/>
                    <a:pt x="1555496" y="777748"/>
                  </a:cubicBezTo>
                  <a:cubicBezTo>
                    <a:pt x="1555496" y="1207262"/>
                    <a:pt x="1207262" y="1555496"/>
                    <a:pt x="777748" y="1555496"/>
                  </a:cubicBezTo>
                  <a:cubicBezTo>
                    <a:pt x="348234" y="1555496"/>
                    <a:pt x="0" y="1207262"/>
                    <a:pt x="0" y="777748"/>
                  </a:cubicBez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9784084" y="6225292"/>
            <a:ext cx="6803931" cy="2650821"/>
            <a:chOff x="0" y="0"/>
            <a:chExt cx="9071908" cy="353442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9071864" cy="3534410"/>
            </a:xfrm>
            <a:custGeom>
              <a:avLst/>
              <a:gdLst/>
              <a:ahLst/>
              <a:cxnLst/>
              <a:rect l="l" t="t" r="r" b="b"/>
              <a:pathLst>
                <a:path w="9071864" h="3534410">
                  <a:moveTo>
                    <a:pt x="0" y="0"/>
                  </a:moveTo>
                  <a:lnTo>
                    <a:pt x="9071864" y="0"/>
                  </a:lnTo>
                  <a:lnTo>
                    <a:pt x="9071864" y="3534410"/>
                  </a:lnTo>
                  <a:lnTo>
                    <a:pt x="0" y="3534410"/>
                  </a:lnTo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5931014" y="6893702"/>
            <a:ext cx="1314003" cy="1314003"/>
            <a:chOff x="0" y="0"/>
            <a:chExt cx="1752004" cy="175200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52092" cy="1752092"/>
            </a:xfrm>
            <a:custGeom>
              <a:avLst/>
              <a:gdLst/>
              <a:ahLst/>
              <a:cxnLst/>
              <a:rect l="l" t="t" r="r" b="b"/>
              <a:pathLst>
                <a:path w="1752092" h="1752092">
                  <a:moveTo>
                    <a:pt x="0" y="876046"/>
                  </a:moveTo>
                  <a:cubicBezTo>
                    <a:pt x="0" y="392176"/>
                    <a:pt x="392176" y="0"/>
                    <a:pt x="876046" y="0"/>
                  </a:cubicBezTo>
                  <a:cubicBezTo>
                    <a:pt x="1359916" y="0"/>
                    <a:pt x="1752092" y="392176"/>
                    <a:pt x="1752092" y="876046"/>
                  </a:cubicBezTo>
                  <a:cubicBezTo>
                    <a:pt x="1752092" y="1359916"/>
                    <a:pt x="1359916" y="1752092"/>
                    <a:pt x="876046" y="1752092"/>
                  </a:cubicBezTo>
                  <a:cubicBezTo>
                    <a:pt x="392176" y="1752092"/>
                    <a:pt x="0" y="1359789"/>
                    <a:pt x="0" y="8760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6004715" y="6967402"/>
            <a:ext cx="1166601" cy="1166601"/>
            <a:chOff x="0" y="0"/>
            <a:chExt cx="1555468" cy="155546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55496" cy="1555496"/>
            </a:xfrm>
            <a:custGeom>
              <a:avLst/>
              <a:gdLst/>
              <a:ahLst/>
              <a:cxnLst/>
              <a:rect l="l" t="t" r="r" b="b"/>
              <a:pathLst>
                <a:path w="1555496" h="1555496">
                  <a:moveTo>
                    <a:pt x="0" y="777748"/>
                  </a:moveTo>
                  <a:cubicBezTo>
                    <a:pt x="0" y="348234"/>
                    <a:pt x="348234" y="0"/>
                    <a:pt x="777748" y="0"/>
                  </a:cubicBezTo>
                  <a:cubicBezTo>
                    <a:pt x="1207262" y="0"/>
                    <a:pt x="1555496" y="348234"/>
                    <a:pt x="1555496" y="777748"/>
                  </a:cubicBezTo>
                  <a:cubicBezTo>
                    <a:pt x="1555496" y="1207262"/>
                    <a:pt x="1207262" y="1555496"/>
                    <a:pt x="777748" y="1555496"/>
                  </a:cubicBezTo>
                  <a:cubicBezTo>
                    <a:pt x="348234" y="1555496"/>
                    <a:pt x="0" y="1207262"/>
                    <a:pt x="0" y="777748"/>
                  </a:cubicBezTo>
                  <a:close/>
                </a:path>
              </a:pathLst>
            </a:custGeom>
            <a:solidFill>
              <a:srgbClr val="E72929"/>
            </a:solidFill>
          </p:spPr>
        </p:sp>
      </p:grpSp>
      <p:sp>
        <p:nvSpPr>
          <p:cNvPr id="30" name="Freeform 30"/>
          <p:cNvSpPr/>
          <p:nvPr/>
        </p:nvSpPr>
        <p:spPr>
          <a:xfrm>
            <a:off x="16286606" y="7249294"/>
            <a:ext cx="602818" cy="602818"/>
          </a:xfrm>
          <a:custGeom>
            <a:avLst/>
            <a:gdLst/>
            <a:ahLst/>
            <a:cxnLst/>
            <a:rect l="l" t="t" r="r" b="b"/>
            <a:pathLst>
              <a:path w="602818" h="602818">
                <a:moveTo>
                  <a:pt x="0" y="0"/>
                </a:moveTo>
                <a:lnTo>
                  <a:pt x="602819" y="0"/>
                </a:lnTo>
                <a:lnTo>
                  <a:pt x="602819" y="602818"/>
                </a:lnTo>
                <a:lnTo>
                  <a:pt x="0" y="6028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6286606" y="4300354"/>
            <a:ext cx="602818" cy="602818"/>
          </a:xfrm>
          <a:custGeom>
            <a:avLst/>
            <a:gdLst/>
            <a:ahLst/>
            <a:cxnLst/>
            <a:rect l="l" t="t" r="r" b="b"/>
            <a:pathLst>
              <a:path w="602818" h="602818">
                <a:moveTo>
                  <a:pt x="0" y="0"/>
                </a:moveTo>
                <a:lnTo>
                  <a:pt x="602819" y="0"/>
                </a:lnTo>
                <a:lnTo>
                  <a:pt x="602819" y="602818"/>
                </a:lnTo>
                <a:lnTo>
                  <a:pt x="0" y="6028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7545508" y="7249294"/>
            <a:ext cx="602818" cy="602818"/>
          </a:xfrm>
          <a:custGeom>
            <a:avLst/>
            <a:gdLst/>
            <a:ahLst/>
            <a:cxnLst/>
            <a:rect l="l" t="t" r="r" b="b"/>
            <a:pathLst>
              <a:path w="602818" h="602818">
                <a:moveTo>
                  <a:pt x="0" y="0"/>
                </a:moveTo>
                <a:lnTo>
                  <a:pt x="602818" y="0"/>
                </a:lnTo>
                <a:lnTo>
                  <a:pt x="602818" y="602818"/>
                </a:lnTo>
                <a:lnTo>
                  <a:pt x="0" y="6028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545508" y="4300354"/>
            <a:ext cx="602818" cy="602818"/>
          </a:xfrm>
          <a:custGeom>
            <a:avLst/>
            <a:gdLst/>
            <a:ahLst/>
            <a:cxnLst/>
            <a:rect l="l" t="t" r="r" b="b"/>
            <a:pathLst>
              <a:path w="602818" h="602818">
                <a:moveTo>
                  <a:pt x="0" y="0"/>
                </a:moveTo>
                <a:lnTo>
                  <a:pt x="602818" y="0"/>
                </a:lnTo>
                <a:lnTo>
                  <a:pt x="602818" y="602818"/>
                </a:lnTo>
                <a:lnTo>
                  <a:pt x="0" y="6028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4" name="TextBox 34"/>
          <p:cNvSpPr txBox="1"/>
          <p:nvPr/>
        </p:nvSpPr>
        <p:spPr>
          <a:xfrm>
            <a:off x="1028700" y="754942"/>
            <a:ext cx="6375082" cy="619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Futura Ultra-Bold"/>
                <a:ea typeface="Futura Ultra-Bold"/>
                <a:cs typeface="Futura Ultra-Bold"/>
                <a:sym typeface="Futura Ultra-Bold"/>
              </a:rPr>
              <a:t>Future Enhancements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51821" y="3541586"/>
            <a:ext cx="619368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Integrate sentiment or public opinion data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51819" y="4458888"/>
            <a:ext cx="5529262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Integrate sentiment or public opinion data to correlate voter behavior with social and political narratives.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092920" y="3541586"/>
            <a:ext cx="6193687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AI-powered insight generation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092918" y="4008401"/>
            <a:ext cx="5529262" cy="181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 AI-powered insight generation to automatically highlight key patterns, anomalies, and significant changes in election outcomes.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51821" y="6490525"/>
            <a:ext cx="649509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Real-time and post-election data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51819" y="6957340"/>
            <a:ext cx="5529262" cy="181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Extend the project to include real-time and post-election data integration, enabling timely analysis and live election monitoring.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092919" y="6490525"/>
            <a:ext cx="6057444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Enabling deeper drill-down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092918" y="6957340"/>
            <a:ext cx="5529262" cy="181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Improve interactivity by enabling deeper drill-down capabilities from national-level summaries to state, constituency, and candidate-level insights.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41626" y="4166144"/>
            <a:ext cx="3658921" cy="3658921"/>
            <a:chOff x="0" y="0"/>
            <a:chExt cx="3524724" cy="35247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871086" y="1190878"/>
            <a:ext cx="4545828" cy="4545828"/>
            <a:chOff x="0" y="0"/>
            <a:chExt cx="3524724" cy="35247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415205" y="3993895"/>
            <a:ext cx="4003419" cy="4003419"/>
            <a:chOff x="0" y="0"/>
            <a:chExt cx="3524724" cy="35247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7147180" y="6162636"/>
            <a:ext cx="3993639" cy="3993639"/>
            <a:chOff x="0" y="0"/>
            <a:chExt cx="3524724" cy="35247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24758" cy="3524758"/>
            </a:xfrm>
            <a:custGeom>
              <a:avLst/>
              <a:gdLst/>
              <a:ahLst/>
              <a:cxnLst/>
              <a:rect l="l" t="t" r="r" b="b"/>
              <a:pathLst>
                <a:path w="3524758" h="3524758">
                  <a:moveTo>
                    <a:pt x="0" y="1762379"/>
                  </a:moveTo>
                  <a:lnTo>
                    <a:pt x="1762379" y="0"/>
                  </a:lnTo>
                  <a:lnTo>
                    <a:pt x="3524758" y="1762379"/>
                  </a:lnTo>
                  <a:lnTo>
                    <a:pt x="1762379" y="3524758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93438" y="5838353"/>
            <a:ext cx="7675677" cy="4387857"/>
          </a:xfrm>
          <a:custGeom>
            <a:avLst/>
            <a:gdLst/>
            <a:ahLst/>
            <a:cxnLst/>
            <a:rect l="l" t="t" r="r" b="b"/>
            <a:pathLst>
              <a:path w="7675677" h="4387857">
                <a:moveTo>
                  <a:pt x="0" y="0"/>
                </a:moveTo>
                <a:lnTo>
                  <a:pt x="7675677" y="0"/>
                </a:lnTo>
                <a:lnTo>
                  <a:pt x="7675677" y="4387857"/>
                </a:lnTo>
                <a:lnTo>
                  <a:pt x="0" y="4387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93438" y="1223158"/>
            <a:ext cx="7675677" cy="4375136"/>
          </a:xfrm>
          <a:custGeom>
            <a:avLst/>
            <a:gdLst/>
            <a:ahLst/>
            <a:cxnLst/>
            <a:rect l="l" t="t" r="r" b="b"/>
            <a:pathLst>
              <a:path w="7675677" h="4375136">
                <a:moveTo>
                  <a:pt x="0" y="0"/>
                </a:moveTo>
                <a:lnTo>
                  <a:pt x="7675677" y="0"/>
                </a:lnTo>
                <a:lnTo>
                  <a:pt x="7675677" y="4375136"/>
                </a:lnTo>
                <a:lnTo>
                  <a:pt x="0" y="4375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141548" y="1190878"/>
            <a:ext cx="7726808" cy="4407415"/>
          </a:xfrm>
          <a:custGeom>
            <a:avLst/>
            <a:gdLst/>
            <a:ahLst/>
            <a:cxnLst/>
            <a:rect l="l" t="t" r="r" b="b"/>
            <a:pathLst>
              <a:path w="7726808" h="4407415">
                <a:moveTo>
                  <a:pt x="0" y="0"/>
                </a:moveTo>
                <a:lnTo>
                  <a:pt x="7726808" y="0"/>
                </a:lnTo>
                <a:lnTo>
                  <a:pt x="7726808" y="4407416"/>
                </a:lnTo>
                <a:lnTo>
                  <a:pt x="0" y="4407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141548" y="5838353"/>
            <a:ext cx="7726808" cy="4317922"/>
          </a:xfrm>
          <a:custGeom>
            <a:avLst/>
            <a:gdLst/>
            <a:ahLst/>
            <a:cxnLst/>
            <a:rect l="l" t="t" r="r" b="b"/>
            <a:pathLst>
              <a:path w="7726808" h="4317922">
                <a:moveTo>
                  <a:pt x="0" y="0"/>
                </a:moveTo>
                <a:lnTo>
                  <a:pt x="7726808" y="0"/>
                </a:lnTo>
                <a:lnTo>
                  <a:pt x="7726808" y="4317922"/>
                </a:lnTo>
                <a:lnTo>
                  <a:pt x="0" y="4317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0" y="-79614"/>
            <a:ext cx="7727201" cy="1165718"/>
            <a:chOff x="0" y="0"/>
            <a:chExt cx="10302935" cy="1554290"/>
          </a:xfrm>
        </p:grpSpPr>
        <p:grpSp>
          <p:nvGrpSpPr>
            <p:cNvPr id="15" name="Group 15"/>
            <p:cNvGrpSpPr/>
            <p:nvPr/>
          </p:nvGrpSpPr>
          <p:grpSpPr>
            <a:xfrm>
              <a:off x="431225" y="0"/>
              <a:ext cx="5197656" cy="1554290"/>
              <a:chOff x="0" y="0"/>
              <a:chExt cx="5197656" cy="155429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5197656" cy="1554226"/>
              </a:xfrm>
              <a:custGeom>
                <a:avLst/>
                <a:gdLst/>
                <a:ahLst/>
                <a:cxnLst/>
                <a:rect l="l" t="t" r="r" b="b"/>
                <a:pathLst>
                  <a:path w="5197656" h="1554226">
                    <a:moveTo>
                      <a:pt x="0" y="0"/>
                    </a:moveTo>
                    <a:lnTo>
                      <a:pt x="1048194" y="0"/>
                    </a:lnTo>
                    <a:lnTo>
                      <a:pt x="1108833" y="0"/>
                    </a:lnTo>
                    <a:lnTo>
                      <a:pt x="2076897" y="0"/>
                    </a:lnTo>
                    <a:lnTo>
                      <a:pt x="2157027" y="0"/>
                    </a:lnTo>
                    <a:lnTo>
                      <a:pt x="2388810" y="0"/>
                    </a:lnTo>
                    <a:lnTo>
                      <a:pt x="2397419" y="0"/>
                    </a:lnTo>
                    <a:lnTo>
                      <a:pt x="2709332" y="0"/>
                    </a:lnTo>
                    <a:lnTo>
                      <a:pt x="3125091" y="0"/>
                    </a:lnTo>
                    <a:lnTo>
                      <a:pt x="3185730" y="0"/>
                    </a:lnTo>
                    <a:lnTo>
                      <a:pt x="3437004" y="0"/>
                    </a:lnTo>
                    <a:lnTo>
                      <a:pt x="3445613" y="0"/>
                    </a:lnTo>
                    <a:lnTo>
                      <a:pt x="3497644" y="0"/>
                    </a:lnTo>
                    <a:lnTo>
                      <a:pt x="3506253" y="0"/>
                    </a:lnTo>
                    <a:lnTo>
                      <a:pt x="3757526" y="0"/>
                    </a:lnTo>
                    <a:lnTo>
                      <a:pt x="3818166" y="0"/>
                    </a:lnTo>
                    <a:lnTo>
                      <a:pt x="4233924" y="0"/>
                    </a:lnTo>
                    <a:lnTo>
                      <a:pt x="4545838" y="0"/>
                    </a:lnTo>
                    <a:lnTo>
                      <a:pt x="4554446" y="0"/>
                    </a:lnTo>
                    <a:lnTo>
                      <a:pt x="4866360" y="0"/>
                    </a:lnTo>
                    <a:lnTo>
                      <a:pt x="5197656" y="777113"/>
                    </a:lnTo>
                    <a:lnTo>
                      <a:pt x="4866360" y="1554226"/>
                    </a:lnTo>
                    <a:lnTo>
                      <a:pt x="4554446" y="1554226"/>
                    </a:lnTo>
                    <a:lnTo>
                      <a:pt x="4545838" y="1554226"/>
                    </a:lnTo>
                    <a:lnTo>
                      <a:pt x="4233924" y="1554226"/>
                    </a:lnTo>
                    <a:lnTo>
                      <a:pt x="3818166" y="1554226"/>
                    </a:lnTo>
                    <a:lnTo>
                      <a:pt x="3757526" y="1554226"/>
                    </a:lnTo>
                    <a:lnTo>
                      <a:pt x="3506252" y="1554226"/>
                    </a:lnTo>
                    <a:lnTo>
                      <a:pt x="3497643" y="1554226"/>
                    </a:lnTo>
                    <a:lnTo>
                      <a:pt x="3445613" y="1554226"/>
                    </a:lnTo>
                    <a:lnTo>
                      <a:pt x="3437004" y="1554226"/>
                    </a:lnTo>
                    <a:lnTo>
                      <a:pt x="3185730" y="1554226"/>
                    </a:lnTo>
                    <a:lnTo>
                      <a:pt x="3125091" y="1554226"/>
                    </a:lnTo>
                    <a:lnTo>
                      <a:pt x="2709332" y="1554226"/>
                    </a:lnTo>
                    <a:lnTo>
                      <a:pt x="2397419" y="1554226"/>
                    </a:lnTo>
                    <a:lnTo>
                      <a:pt x="2388810" y="1554226"/>
                    </a:lnTo>
                    <a:lnTo>
                      <a:pt x="2157027" y="1554226"/>
                    </a:lnTo>
                    <a:lnTo>
                      <a:pt x="2076897" y="1554226"/>
                    </a:lnTo>
                    <a:lnTo>
                      <a:pt x="1108833" y="1554226"/>
                    </a:lnTo>
                    <a:lnTo>
                      <a:pt x="1048194" y="1554226"/>
                    </a:lnTo>
                    <a:lnTo>
                      <a:pt x="0" y="1554226"/>
                    </a:lnTo>
                    <a:close/>
                  </a:path>
                </a:pathLst>
              </a:custGeom>
              <a:solidFill>
                <a:srgbClr val="DDDDDD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1802825" y="338995"/>
              <a:ext cx="8500110" cy="800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 b="1">
                  <a:solidFill>
                    <a:srgbClr val="000000"/>
                  </a:solidFill>
                  <a:latin typeface="Futura Ultra-Bold"/>
                  <a:ea typeface="Futura Ultra-Bold"/>
                  <a:cs typeface="Futura Ultra-Bold"/>
                  <a:sym typeface="Futura Ultra-Bold"/>
                </a:rPr>
                <a:t>Snapshots</a:t>
              </a:r>
            </a:p>
          </p:txBody>
        </p:sp>
        <p:grpSp>
          <p:nvGrpSpPr>
            <p:cNvPr id="18" name="Group 18"/>
            <p:cNvGrpSpPr/>
            <p:nvPr/>
          </p:nvGrpSpPr>
          <p:grpSpPr>
            <a:xfrm>
              <a:off x="0" y="0"/>
              <a:ext cx="1248410" cy="1554290"/>
              <a:chOff x="0" y="0"/>
              <a:chExt cx="1248410" cy="155429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48410" cy="1554353"/>
              </a:xfrm>
              <a:custGeom>
                <a:avLst/>
                <a:gdLst/>
                <a:ahLst/>
                <a:cxnLst/>
                <a:rect l="l" t="t" r="r" b="b"/>
                <a:pathLst>
                  <a:path w="1248410" h="1554353">
                    <a:moveTo>
                      <a:pt x="0" y="0"/>
                    </a:moveTo>
                    <a:lnTo>
                      <a:pt x="471297" y="0"/>
                    </a:lnTo>
                    <a:lnTo>
                      <a:pt x="1248410" y="777113"/>
                    </a:lnTo>
                    <a:lnTo>
                      <a:pt x="471297" y="1554353"/>
                    </a:lnTo>
                    <a:lnTo>
                      <a:pt x="0" y="15543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2929"/>
              </a:solidFill>
            </p:spPr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534229" y="6266341"/>
            <a:ext cx="2609772" cy="2609772"/>
            <a:chOff x="0" y="0"/>
            <a:chExt cx="3479696" cy="34796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79673" cy="3479673"/>
            </a:xfrm>
            <a:custGeom>
              <a:avLst/>
              <a:gdLst/>
              <a:ahLst/>
              <a:cxnLst/>
              <a:rect l="l" t="t" r="r" b="b"/>
              <a:pathLst>
                <a:path w="3479673" h="3479673">
                  <a:moveTo>
                    <a:pt x="3479673" y="0"/>
                  </a:moveTo>
                  <a:lnTo>
                    <a:pt x="0" y="0"/>
                  </a:lnTo>
                  <a:lnTo>
                    <a:pt x="0" y="3479673"/>
                  </a:lnTo>
                  <a:lnTo>
                    <a:pt x="3479673" y="3479673"/>
                  </a:lnTo>
                  <a:close/>
                </a:path>
              </a:pathLst>
            </a:custGeom>
            <a:solidFill>
              <a:srgbClr val="DDDDDD">
                <a:alpha val="49804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334840" y="6266341"/>
            <a:ext cx="2609772" cy="2609772"/>
            <a:chOff x="0" y="0"/>
            <a:chExt cx="3479696" cy="34796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479673" cy="3479673"/>
            </a:xfrm>
            <a:custGeom>
              <a:avLst/>
              <a:gdLst/>
              <a:ahLst/>
              <a:cxnLst/>
              <a:rect l="l" t="t" r="r" b="b"/>
              <a:pathLst>
                <a:path w="3479673" h="3479673">
                  <a:moveTo>
                    <a:pt x="3479673" y="0"/>
                  </a:moveTo>
                  <a:lnTo>
                    <a:pt x="0" y="0"/>
                  </a:lnTo>
                  <a:lnTo>
                    <a:pt x="0" y="3479673"/>
                  </a:lnTo>
                  <a:lnTo>
                    <a:pt x="3479673" y="3479673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993228" y="6916180"/>
            <a:ext cx="1310094" cy="1310094"/>
          </a:xfrm>
          <a:custGeom>
            <a:avLst/>
            <a:gdLst/>
            <a:ahLst/>
            <a:cxnLst/>
            <a:rect l="l" t="t" r="r" b="b"/>
            <a:pathLst>
              <a:path w="1310094" h="1310094">
                <a:moveTo>
                  <a:pt x="0" y="0"/>
                </a:moveTo>
                <a:lnTo>
                  <a:pt x="1310094" y="0"/>
                </a:lnTo>
                <a:lnTo>
                  <a:pt x="1310094" y="1310095"/>
                </a:lnTo>
                <a:lnTo>
                  <a:pt x="0" y="1310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984679" y="6916180"/>
            <a:ext cx="1310094" cy="1310094"/>
          </a:xfrm>
          <a:custGeom>
            <a:avLst/>
            <a:gdLst/>
            <a:ahLst/>
            <a:cxnLst/>
            <a:rect l="l" t="t" r="r" b="b"/>
            <a:pathLst>
              <a:path w="1310094" h="1310094">
                <a:moveTo>
                  <a:pt x="0" y="0"/>
                </a:moveTo>
                <a:lnTo>
                  <a:pt x="1310095" y="0"/>
                </a:lnTo>
                <a:lnTo>
                  <a:pt x="1310095" y="1310095"/>
                </a:lnTo>
                <a:lnTo>
                  <a:pt x="0" y="13100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0" y="519746"/>
            <a:ext cx="7403782" cy="1165718"/>
            <a:chOff x="0" y="0"/>
            <a:chExt cx="9871710" cy="155429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5484402" cy="1554290"/>
              <a:chOff x="0" y="0"/>
              <a:chExt cx="5484402" cy="15542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484402" cy="1554226"/>
              </a:xfrm>
              <a:custGeom>
                <a:avLst/>
                <a:gdLst/>
                <a:ahLst/>
                <a:cxnLst/>
                <a:rect l="l" t="t" r="r" b="b"/>
                <a:pathLst>
                  <a:path w="5484402" h="1554226">
                    <a:moveTo>
                      <a:pt x="0" y="0"/>
                    </a:moveTo>
                    <a:lnTo>
                      <a:pt x="1106021" y="0"/>
                    </a:lnTo>
                    <a:lnTo>
                      <a:pt x="1170006" y="0"/>
                    </a:lnTo>
                    <a:lnTo>
                      <a:pt x="2191476" y="0"/>
                    </a:lnTo>
                    <a:lnTo>
                      <a:pt x="2276027" y="0"/>
                    </a:lnTo>
                    <a:lnTo>
                      <a:pt x="2520597" y="0"/>
                    </a:lnTo>
                    <a:lnTo>
                      <a:pt x="2529680" y="0"/>
                    </a:lnTo>
                    <a:lnTo>
                      <a:pt x="2858802" y="0"/>
                    </a:lnTo>
                    <a:lnTo>
                      <a:pt x="3297497" y="0"/>
                    </a:lnTo>
                    <a:lnTo>
                      <a:pt x="3361482" y="0"/>
                    </a:lnTo>
                    <a:lnTo>
                      <a:pt x="3626618" y="0"/>
                    </a:lnTo>
                    <a:lnTo>
                      <a:pt x="3635702" y="0"/>
                    </a:lnTo>
                    <a:lnTo>
                      <a:pt x="3690603" y="0"/>
                    </a:lnTo>
                    <a:lnTo>
                      <a:pt x="3699686" y="0"/>
                    </a:lnTo>
                    <a:lnTo>
                      <a:pt x="3964823" y="0"/>
                    </a:lnTo>
                    <a:lnTo>
                      <a:pt x="4028808" y="0"/>
                    </a:lnTo>
                    <a:lnTo>
                      <a:pt x="4467503" y="0"/>
                    </a:lnTo>
                    <a:lnTo>
                      <a:pt x="4796623" y="0"/>
                    </a:lnTo>
                    <a:lnTo>
                      <a:pt x="4805707" y="0"/>
                    </a:lnTo>
                    <a:lnTo>
                      <a:pt x="5134828" y="0"/>
                    </a:lnTo>
                    <a:lnTo>
                      <a:pt x="5484402" y="777113"/>
                    </a:lnTo>
                    <a:lnTo>
                      <a:pt x="5134828" y="1554226"/>
                    </a:lnTo>
                    <a:lnTo>
                      <a:pt x="4805707" y="1554226"/>
                    </a:lnTo>
                    <a:lnTo>
                      <a:pt x="4796623" y="1554226"/>
                    </a:lnTo>
                    <a:lnTo>
                      <a:pt x="4467503" y="1554226"/>
                    </a:lnTo>
                    <a:lnTo>
                      <a:pt x="4028808" y="1554226"/>
                    </a:lnTo>
                    <a:lnTo>
                      <a:pt x="3964823" y="1554226"/>
                    </a:lnTo>
                    <a:lnTo>
                      <a:pt x="3699686" y="1554226"/>
                    </a:lnTo>
                    <a:lnTo>
                      <a:pt x="3690602" y="1554226"/>
                    </a:lnTo>
                    <a:lnTo>
                      <a:pt x="3635701" y="1554226"/>
                    </a:lnTo>
                    <a:lnTo>
                      <a:pt x="3626618" y="1554226"/>
                    </a:lnTo>
                    <a:lnTo>
                      <a:pt x="3361482" y="1554226"/>
                    </a:lnTo>
                    <a:lnTo>
                      <a:pt x="3297497" y="1554226"/>
                    </a:lnTo>
                    <a:lnTo>
                      <a:pt x="2858802" y="1554226"/>
                    </a:lnTo>
                    <a:lnTo>
                      <a:pt x="2529680" y="1554226"/>
                    </a:lnTo>
                    <a:lnTo>
                      <a:pt x="2520597" y="1554226"/>
                    </a:lnTo>
                    <a:lnTo>
                      <a:pt x="2276027" y="1554226"/>
                    </a:lnTo>
                    <a:lnTo>
                      <a:pt x="2191476" y="1554226"/>
                    </a:lnTo>
                    <a:lnTo>
                      <a:pt x="1170006" y="1554226"/>
                    </a:lnTo>
                    <a:lnTo>
                      <a:pt x="1106021" y="1554226"/>
                    </a:lnTo>
                    <a:lnTo>
                      <a:pt x="0" y="1554226"/>
                    </a:lnTo>
                    <a:close/>
                  </a:path>
                </a:pathLst>
              </a:custGeom>
              <a:solidFill>
                <a:srgbClr val="DDDDDD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0" y="0"/>
              <a:ext cx="1248410" cy="1554290"/>
              <a:chOff x="0" y="0"/>
              <a:chExt cx="1248410" cy="155429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48410" cy="1554353"/>
              </a:xfrm>
              <a:custGeom>
                <a:avLst/>
                <a:gdLst/>
                <a:ahLst/>
                <a:cxnLst/>
                <a:rect l="l" t="t" r="r" b="b"/>
                <a:pathLst>
                  <a:path w="1248410" h="1554353">
                    <a:moveTo>
                      <a:pt x="0" y="0"/>
                    </a:moveTo>
                    <a:lnTo>
                      <a:pt x="471297" y="0"/>
                    </a:lnTo>
                    <a:lnTo>
                      <a:pt x="1248410" y="777113"/>
                    </a:lnTo>
                    <a:lnTo>
                      <a:pt x="471297" y="1554353"/>
                    </a:lnTo>
                    <a:lnTo>
                      <a:pt x="0" y="15543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2929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1371600" y="338995"/>
              <a:ext cx="8500110" cy="800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 b="1">
                  <a:solidFill>
                    <a:srgbClr val="000000"/>
                  </a:solidFill>
                  <a:latin typeface="Futura Ultra-Bold"/>
                  <a:ea typeface="Futura Ultra-Bold"/>
                  <a:cs typeface="Futura Ultra-Bold"/>
                  <a:sym typeface="Futura Ultra-Bold"/>
                </a:rPr>
                <a:t>Snapshots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334840" y="3320196"/>
            <a:ext cx="2609772" cy="2609772"/>
            <a:chOff x="0" y="0"/>
            <a:chExt cx="3479696" cy="347969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479673" cy="3479673"/>
            </a:xfrm>
            <a:custGeom>
              <a:avLst/>
              <a:gdLst/>
              <a:ahLst/>
              <a:cxnLst/>
              <a:rect l="l" t="t" r="r" b="b"/>
              <a:pathLst>
                <a:path w="3479673" h="3479673">
                  <a:moveTo>
                    <a:pt x="3479673" y="0"/>
                  </a:moveTo>
                  <a:lnTo>
                    <a:pt x="0" y="0"/>
                  </a:lnTo>
                  <a:lnTo>
                    <a:pt x="0" y="3479673"/>
                  </a:lnTo>
                  <a:lnTo>
                    <a:pt x="3479673" y="3479673"/>
                  </a:lnTo>
                  <a:close/>
                </a:path>
              </a:pathLst>
            </a:custGeom>
            <a:solidFill>
              <a:srgbClr val="DDDDDD">
                <a:alpha val="4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6534228" y="3320196"/>
            <a:ext cx="2609772" cy="2609772"/>
            <a:chOff x="0" y="0"/>
            <a:chExt cx="3479696" cy="347969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479673" cy="3479673"/>
            </a:xfrm>
            <a:custGeom>
              <a:avLst/>
              <a:gdLst/>
              <a:ahLst/>
              <a:cxnLst/>
              <a:rect l="l" t="t" r="r" b="b"/>
              <a:pathLst>
                <a:path w="3479673" h="3479673">
                  <a:moveTo>
                    <a:pt x="3479673" y="0"/>
                  </a:moveTo>
                  <a:lnTo>
                    <a:pt x="0" y="0"/>
                  </a:lnTo>
                  <a:lnTo>
                    <a:pt x="0" y="3479673"/>
                  </a:lnTo>
                  <a:lnTo>
                    <a:pt x="3479673" y="3479673"/>
                  </a:lnTo>
                  <a:close/>
                </a:path>
              </a:pathLst>
            </a:custGeom>
            <a:solidFill>
              <a:srgbClr val="E72929">
                <a:alpha val="49804"/>
              </a:srgbClr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5254527" y="377296"/>
            <a:ext cx="8160626" cy="4651557"/>
          </a:xfrm>
          <a:custGeom>
            <a:avLst/>
            <a:gdLst/>
            <a:ahLst/>
            <a:cxnLst/>
            <a:rect l="l" t="t" r="r" b="b"/>
            <a:pathLst>
              <a:path w="8160626" h="4651557">
                <a:moveTo>
                  <a:pt x="0" y="0"/>
                </a:moveTo>
                <a:lnTo>
                  <a:pt x="8160627" y="0"/>
                </a:lnTo>
                <a:lnTo>
                  <a:pt x="8160627" y="4651557"/>
                </a:lnTo>
                <a:lnTo>
                  <a:pt x="0" y="46515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267651" y="5286084"/>
            <a:ext cx="8035671" cy="4570288"/>
          </a:xfrm>
          <a:custGeom>
            <a:avLst/>
            <a:gdLst/>
            <a:ahLst/>
            <a:cxnLst/>
            <a:rect l="l" t="t" r="r" b="b"/>
            <a:pathLst>
              <a:path w="8035671" h="4570288">
                <a:moveTo>
                  <a:pt x="0" y="0"/>
                </a:moveTo>
                <a:lnTo>
                  <a:pt x="8035671" y="0"/>
                </a:lnTo>
                <a:lnTo>
                  <a:pt x="8035671" y="4570287"/>
                </a:lnTo>
                <a:lnTo>
                  <a:pt x="0" y="45702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984679" y="5286084"/>
            <a:ext cx="8253342" cy="4570288"/>
          </a:xfrm>
          <a:custGeom>
            <a:avLst/>
            <a:gdLst/>
            <a:ahLst/>
            <a:cxnLst/>
            <a:rect l="l" t="t" r="r" b="b"/>
            <a:pathLst>
              <a:path w="8253342" h="4570288">
                <a:moveTo>
                  <a:pt x="0" y="0"/>
                </a:moveTo>
                <a:lnTo>
                  <a:pt x="8253342" y="0"/>
                </a:lnTo>
                <a:lnTo>
                  <a:pt x="8253342" y="4570287"/>
                </a:lnTo>
                <a:lnTo>
                  <a:pt x="0" y="45702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985918"/>
            <a:ext cx="18288000" cy="4301082"/>
            <a:chOff x="0" y="0"/>
            <a:chExt cx="24384000" cy="57347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5734812"/>
            </a:xfrm>
            <a:custGeom>
              <a:avLst/>
              <a:gdLst/>
              <a:ahLst/>
              <a:cxnLst/>
              <a:rect l="l" t="t" r="r" b="b"/>
              <a:pathLst>
                <a:path w="24384000" h="5734812">
                  <a:moveTo>
                    <a:pt x="0" y="0"/>
                  </a:moveTo>
                  <a:lnTo>
                    <a:pt x="24384000" y="0"/>
                  </a:lnTo>
                  <a:lnTo>
                    <a:pt x="24384000" y="5734812"/>
                  </a:lnTo>
                  <a:lnTo>
                    <a:pt x="0" y="5734812"/>
                  </a:lnTo>
                  <a:close/>
                </a:path>
              </a:pathLst>
            </a:custGeom>
            <a:blipFill>
              <a:blip r:embed="rId2"/>
              <a:stretch>
                <a:fillRect t="-116230" b="-2240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8146473" y="4988391"/>
            <a:ext cx="1995054" cy="1995054"/>
            <a:chOff x="0" y="0"/>
            <a:chExt cx="2660072" cy="26600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60015" cy="2660015"/>
            </a:xfrm>
            <a:custGeom>
              <a:avLst/>
              <a:gdLst/>
              <a:ahLst/>
              <a:cxnLst/>
              <a:rect l="l" t="t" r="r" b="b"/>
              <a:pathLst>
                <a:path w="2660015" h="2660015">
                  <a:moveTo>
                    <a:pt x="0" y="1330071"/>
                  </a:moveTo>
                  <a:cubicBezTo>
                    <a:pt x="0" y="595503"/>
                    <a:pt x="595503" y="0"/>
                    <a:pt x="1330071" y="0"/>
                  </a:cubicBezTo>
                  <a:cubicBezTo>
                    <a:pt x="2064639" y="0"/>
                    <a:pt x="2660015" y="595503"/>
                    <a:pt x="2660015" y="1330071"/>
                  </a:cubicBezTo>
                  <a:cubicBezTo>
                    <a:pt x="2660015" y="2064639"/>
                    <a:pt x="2064639" y="2660015"/>
                    <a:pt x="1330071" y="2660015"/>
                  </a:cubicBezTo>
                  <a:cubicBezTo>
                    <a:pt x="595503" y="2660015"/>
                    <a:pt x="0" y="2064639"/>
                    <a:pt x="0" y="13300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211596" y="5053514"/>
            <a:ext cx="1864809" cy="1864809"/>
            <a:chOff x="0" y="0"/>
            <a:chExt cx="2486412" cy="24864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86406" cy="2486406"/>
            </a:xfrm>
            <a:custGeom>
              <a:avLst/>
              <a:gdLst/>
              <a:ahLst/>
              <a:cxnLst/>
              <a:rect l="l" t="t" r="r" b="b"/>
              <a:pathLst>
                <a:path w="2486406" h="2486406">
                  <a:moveTo>
                    <a:pt x="0" y="1243203"/>
                  </a:moveTo>
                  <a:cubicBezTo>
                    <a:pt x="0" y="556641"/>
                    <a:pt x="556641" y="0"/>
                    <a:pt x="1243203" y="0"/>
                  </a:cubicBezTo>
                  <a:cubicBezTo>
                    <a:pt x="1929765" y="0"/>
                    <a:pt x="2486406" y="556641"/>
                    <a:pt x="2486406" y="1243203"/>
                  </a:cubicBezTo>
                  <a:cubicBezTo>
                    <a:pt x="2486406" y="1929765"/>
                    <a:pt x="1929765" y="2486406"/>
                    <a:pt x="1243203" y="2486406"/>
                  </a:cubicBezTo>
                  <a:cubicBezTo>
                    <a:pt x="556641" y="2486406"/>
                    <a:pt x="0" y="1929765"/>
                    <a:pt x="0" y="1243203"/>
                  </a:cubicBez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0" y="519746"/>
            <a:ext cx="4003878" cy="1165718"/>
            <a:chOff x="0" y="0"/>
            <a:chExt cx="5338504" cy="15542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38504" cy="1554226"/>
            </a:xfrm>
            <a:custGeom>
              <a:avLst/>
              <a:gdLst/>
              <a:ahLst/>
              <a:cxnLst/>
              <a:rect l="l" t="t" r="r" b="b"/>
              <a:pathLst>
                <a:path w="5338504" h="1554226">
                  <a:moveTo>
                    <a:pt x="0" y="0"/>
                  </a:moveTo>
                  <a:lnTo>
                    <a:pt x="1076598" y="0"/>
                  </a:lnTo>
                  <a:lnTo>
                    <a:pt x="1138881" y="0"/>
                  </a:lnTo>
                  <a:lnTo>
                    <a:pt x="2133177" y="0"/>
                  </a:lnTo>
                  <a:lnTo>
                    <a:pt x="2215479" y="0"/>
                  </a:lnTo>
                  <a:lnTo>
                    <a:pt x="2453543" y="0"/>
                  </a:lnTo>
                  <a:lnTo>
                    <a:pt x="2462385" y="0"/>
                  </a:lnTo>
                  <a:lnTo>
                    <a:pt x="2782751" y="0"/>
                  </a:lnTo>
                  <a:lnTo>
                    <a:pt x="3209776" y="0"/>
                  </a:lnTo>
                  <a:lnTo>
                    <a:pt x="3272058" y="0"/>
                  </a:lnTo>
                  <a:lnTo>
                    <a:pt x="3530142" y="0"/>
                  </a:lnTo>
                  <a:lnTo>
                    <a:pt x="3538984" y="0"/>
                  </a:lnTo>
                  <a:lnTo>
                    <a:pt x="3592424" y="0"/>
                  </a:lnTo>
                  <a:lnTo>
                    <a:pt x="3601266" y="0"/>
                  </a:lnTo>
                  <a:lnTo>
                    <a:pt x="3859349" y="0"/>
                  </a:lnTo>
                  <a:lnTo>
                    <a:pt x="3921632" y="0"/>
                  </a:lnTo>
                  <a:lnTo>
                    <a:pt x="4348657" y="0"/>
                  </a:lnTo>
                  <a:lnTo>
                    <a:pt x="4669022" y="0"/>
                  </a:lnTo>
                  <a:lnTo>
                    <a:pt x="4677864" y="0"/>
                  </a:lnTo>
                  <a:lnTo>
                    <a:pt x="4998230" y="0"/>
                  </a:lnTo>
                  <a:lnTo>
                    <a:pt x="5338504" y="777113"/>
                  </a:lnTo>
                  <a:lnTo>
                    <a:pt x="4998230" y="1554226"/>
                  </a:lnTo>
                  <a:lnTo>
                    <a:pt x="4677864" y="1554226"/>
                  </a:lnTo>
                  <a:lnTo>
                    <a:pt x="4669022" y="1554226"/>
                  </a:lnTo>
                  <a:lnTo>
                    <a:pt x="4348657" y="1554226"/>
                  </a:lnTo>
                  <a:lnTo>
                    <a:pt x="3921632" y="1554226"/>
                  </a:lnTo>
                  <a:lnTo>
                    <a:pt x="3859349" y="1554226"/>
                  </a:lnTo>
                  <a:lnTo>
                    <a:pt x="3601266" y="1554226"/>
                  </a:lnTo>
                  <a:lnTo>
                    <a:pt x="3592424" y="1554226"/>
                  </a:lnTo>
                  <a:lnTo>
                    <a:pt x="3538983" y="1554226"/>
                  </a:lnTo>
                  <a:lnTo>
                    <a:pt x="3530142" y="1554226"/>
                  </a:lnTo>
                  <a:lnTo>
                    <a:pt x="3272058" y="1554226"/>
                  </a:lnTo>
                  <a:lnTo>
                    <a:pt x="3209776" y="1554226"/>
                  </a:lnTo>
                  <a:lnTo>
                    <a:pt x="2782751" y="1554226"/>
                  </a:lnTo>
                  <a:lnTo>
                    <a:pt x="2462385" y="1554226"/>
                  </a:lnTo>
                  <a:lnTo>
                    <a:pt x="2453543" y="1554226"/>
                  </a:lnTo>
                  <a:lnTo>
                    <a:pt x="2215479" y="1554226"/>
                  </a:lnTo>
                  <a:lnTo>
                    <a:pt x="2133177" y="1554226"/>
                  </a:lnTo>
                  <a:lnTo>
                    <a:pt x="1138881" y="1554226"/>
                  </a:lnTo>
                  <a:lnTo>
                    <a:pt x="1076598" y="1554226"/>
                  </a:lnTo>
                  <a:lnTo>
                    <a:pt x="0" y="1554226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0" y="519746"/>
            <a:ext cx="936307" cy="1165718"/>
            <a:chOff x="0" y="0"/>
            <a:chExt cx="1248410" cy="15542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8410" cy="1554353"/>
            </a:xfrm>
            <a:custGeom>
              <a:avLst/>
              <a:gdLst/>
              <a:ahLst/>
              <a:cxnLst/>
              <a:rect l="l" t="t" r="r" b="b"/>
              <a:pathLst>
                <a:path w="1248410" h="1554353">
                  <a:moveTo>
                    <a:pt x="0" y="0"/>
                  </a:moveTo>
                  <a:lnTo>
                    <a:pt x="471297" y="0"/>
                  </a:lnTo>
                  <a:lnTo>
                    <a:pt x="1248410" y="777113"/>
                  </a:lnTo>
                  <a:lnTo>
                    <a:pt x="471297" y="1554353"/>
                  </a:lnTo>
                  <a:lnTo>
                    <a:pt x="0" y="15543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8759130" y="5568406"/>
            <a:ext cx="769740" cy="835024"/>
          </a:xfrm>
          <a:custGeom>
            <a:avLst/>
            <a:gdLst/>
            <a:ahLst/>
            <a:cxnLst/>
            <a:rect l="l" t="t" r="r" b="b"/>
            <a:pathLst>
              <a:path w="769740" h="835024">
                <a:moveTo>
                  <a:pt x="0" y="0"/>
                </a:moveTo>
                <a:lnTo>
                  <a:pt x="769740" y="0"/>
                </a:lnTo>
                <a:lnTo>
                  <a:pt x="769740" y="835024"/>
                </a:lnTo>
                <a:lnTo>
                  <a:pt x="0" y="8350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1798293"/>
            <a:ext cx="16230600" cy="377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ElectViz: Election Data Visualization for Media project successfully </a:t>
            </a:r>
            <a:r>
              <a:rPr lang="en-US" sz="24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demonstrates how data analytics and visualization can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convert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complex election datasets into meaningful and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actionable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insights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By leveraging Power BI, the project transforms large-scale Indian election data into interactive dashboards.</a:t>
            </a:r>
          </a:p>
          <a:p>
            <a:pPr algn="just">
              <a:lnSpc>
                <a:spcPts val="4320"/>
              </a:lnSpc>
            </a:pPr>
            <a:endParaRPr lang="en-US" sz="24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4320"/>
              </a:lnSpc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Overall, ElectViz enhances political reporting by enabling fact-based storytelling and informed interpretation of election outcomes. It lays a strong foundation for future extensions such as real-time election tracking and predictive analysis.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754942"/>
            <a:ext cx="7182896" cy="619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Futura Ultra-Bold"/>
                <a:ea typeface="Futura Ultra-Bold"/>
                <a:cs typeface="Futura Ultra-Bold"/>
                <a:sym typeface="Futura Ultra-Bold"/>
              </a:rPr>
              <a:t>Conclusion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13560" y="1188075"/>
            <a:ext cx="7174440" cy="9098925"/>
            <a:chOff x="0" y="0"/>
            <a:chExt cx="9565920" cy="12131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65894" cy="12131929"/>
            </a:xfrm>
            <a:custGeom>
              <a:avLst/>
              <a:gdLst/>
              <a:ahLst/>
              <a:cxnLst/>
              <a:rect l="l" t="t" r="r" b="b"/>
              <a:pathLst>
                <a:path w="9565894" h="12131929">
                  <a:moveTo>
                    <a:pt x="0" y="12131929"/>
                  </a:moveTo>
                  <a:lnTo>
                    <a:pt x="9565894" y="12131929"/>
                  </a:lnTo>
                  <a:lnTo>
                    <a:pt x="9565894" y="10708767"/>
                  </a:lnTo>
                  <a:lnTo>
                    <a:pt x="9565894" y="9285605"/>
                  </a:lnTo>
                  <a:lnTo>
                    <a:pt x="9565894" y="7629144"/>
                  </a:lnTo>
                  <a:lnTo>
                    <a:pt x="9565894" y="6206109"/>
                  </a:lnTo>
                  <a:lnTo>
                    <a:pt x="9565894" y="4782947"/>
                  </a:lnTo>
                  <a:lnTo>
                    <a:pt x="4782947" y="0"/>
                  </a:lnTo>
                  <a:lnTo>
                    <a:pt x="0" y="4782947"/>
                  </a:lnTo>
                  <a:lnTo>
                    <a:pt x="0" y="6206109"/>
                  </a:lnTo>
                  <a:lnTo>
                    <a:pt x="0" y="7629144"/>
                  </a:lnTo>
                  <a:lnTo>
                    <a:pt x="0" y="9285605"/>
                  </a:lnTo>
                  <a:lnTo>
                    <a:pt x="0" y="10708767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648890" y="4924425"/>
            <a:ext cx="8131407" cy="1920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63"/>
              </a:lnSpc>
            </a:pPr>
            <a:r>
              <a:rPr lang="en-US" sz="11219" b="1">
                <a:solidFill>
                  <a:srgbClr val="E72929"/>
                </a:solidFill>
                <a:latin typeface="Futura Ultra-Bold"/>
                <a:ea typeface="Futura Ultra-Bold"/>
                <a:cs typeface="Futura Ultra-Bold"/>
                <a:sym typeface="Futura Ultra-Bold"/>
              </a:rPr>
              <a:t>Thank You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526340" y="0"/>
            <a:ext cx="7174440" cy="6964251"/>
            <a:chOff x="0" y="0"/>
            <a:chExt cx="9565920" cy="92856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5894" cy="9285605"/>
            </a:xfrm>
            <a:custGeom>
              <a:avLst/>
              <a:gdLst/>
              <a:ahLst/>
              <a:cxnLst/>
              <a:rect l="l" t="t" r="r" b="b"/>
              <a:pathLst>
                <a:path w="9565894" h="9285605">
                  <a:moveTo>
                    <a:pt x="4782947" y="9285605"/>
                  </a:moveTo>
                  <a:lnTo>
                    <a:pt x="9565894" y="4502658"/>
                  </a:lnTo>
                  <a:lnTo>
                    <a:pt x="9565894" y="0"/>
                  </a:lnTo>
                  <a:lnTo>
                    <a:pt x="0" y="0"/>
                  </a:lnTo>
                  <a:lnTo>
                    <a:pt x="0" y="4502658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1237181" y="2209800"/>
            <a:ext cx="6927198" cy="6927198"/>
            <a:chOff x="0" y="0"/>
            <a:chExt cx="9236264" cy="9236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236202" cy="9236202"/>
            </a:xfrm>
            <a:custGeom>
              <a:avLst/>
              <a:gdLst/>
              <a:ahLst/>
              <a:cxnLst/>
              <a:rect l="l" t="t" r="r" b="b"/>
              <a:pathLst>
                <a:path w="9236202" h="9236202">
                  <a:moveTo>
                    <a:pt x="0" y="4618101"/>
                  </a:moveTo>
                  <a:lnTo>
                    <a:pt x="4618101" y="0"/>
                  </a:lnTo>
                  <a:lnTo>
                    <a:pt x="9236202" y="4618101"/>
                  </a:lnTo>
                  <a:lnTo>
                    <a:pt x="4618101" y="9236202"/>
                  </a:lnTo>
                  <a:close/>
                </a:path>
              </a:pathLst>
            </a:custGeom>
            <a:solidFill>
              <a:srgbClr val="DDDDDD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53461" y="2926080"/>
            <a:ext cx="5494638" cy="5494638"/>
            <a:chOff x="0" y="0"/>
            <a:chExt cx="7326184" cy="732618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326122" cy="7326122"/>
            </a:xfrm>
            <a:custGeom>
              <a:avLst/>
              <a:gdLst/>
              <a:ahLst/>
              <a:cxnLst/>
              <a:rect l="l" t="t" r="r" b="b"/>
              <a:pathLst>
                <a:path w="7326122" h="7326122">
                  <a:moveTo>
                    <a:pt x="0" y="3663061"/>
                  </a:moveTo>
                  <a:lnTo>
                    <a:pt x="3663061" y="0"/>
                  </a:lnTo>
                  <a:lnTo>
                    <a:pt x="7326122" y="3663061"/>
                  </a:lnTo>
                  <a:lnTo>
                    <a:pt x="3663061" y="7326122"/>
                  </a:lnTo>
                  <a:close/>
                </a:path>
              </a:pathLst>
            </a:custGeom>
            <a:blipFill>
              <a:blip r:embed="rId2"/>
              <a:stretch>
                <a:fillRect l="-12180" r="-37912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3674399" y="5673399"/>
            <a:ext cx="4613601" cy="4613601"/>
            <a:chOff x="0" y="0"/>
            <a:chExt cx="6151468" cy="615146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151499" cy="6151499"/>
            </a:xfrm>
            <a:custGeom>
              <a:avLst/>
              <a:gdLst/>
              <a:ahLst/>
              <a:cxnLst/>
              <a:rect l="l" t="t" r="r" b="b"/>
              <a:pathLst>
                <a:path w="6151499" h="6151499">
                  <a:moveTo>
                    <a:pt x="6151499" y="6151499"/>
                  </a:moveTo>
                  <a:lnTo>
                    <a:pt x="6151499" y="0"/>
                  </a:lnTo>
                  <a:lnTo>
                    <a:pt x="0" y="6151499"/>
                  </a:lnTo>
                  <a:close/>
                </a:path>
              </a:pathLst>
            </a:custGeom>
            <a:solidFill>
              <a:srgbClr val="E72929"/>
            </a:solidFill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429</Words>
  <Application>Microsoft Office PowerPoint</Application>
  <PresentationFormat>Custom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Poppins</vt:lpstr>
      <vt:lpstr>League Spartan</vt:lpstr>
      <vt:lpstr>Poppins Bold</vt:lpstr>
      <vt:lpstr>Arial</vt:lpstr>
      <vt:lpstr>Futura Ultra-Bold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ElectViz Individual ppt </dc:title>
  <cp:lastModifiedBy>Jyoti Pathak</cp:lastModifiedBy>
  <cp:revision>3</cp:revision>
  <dcterms:created xsi:type="dcterms:W3CDTF">2006-08-16T00:00:00Z</dcterms:created>
  <dcterms:modified xsi:type="dcterms:W3CDTF">2026-02-10T08:08:02Z</dcterms:modified>
  <dc:identifier>DAHA1eIznUI</dc:identifier>
</cp:coreProperties>
</file>

<file path=docProps/thumbnail.jpeg>
</file>